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497" r:id="rId2"/>
    <p:sldId id="490" r:id="rId3"/>
    <p:sldId id="498" r:id="rId4"/>
    <p:sldId id="295" r:id="rId5"/>
    <p:sldId id="296" r:id="rId6"/>
    <p:sldId id="297" r:id="rId7"/>
    <p:sldId id="298" r:id="rId8"/>
    <p:sldId id="299" r:id="rId9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7904A9-FD71-434E-B592-FC043EF0828F}">
          <p14:sldIdLst>
            <p14:sldId id="497"/>
            <p14:sldId id="490"/>
            <p14:sldId id="498"/>
          </p14:sldIdLst>
        </p14:section>
        <p14:section name="Verdi-Don Carlo (2021.12.09)" id="{8F0F1711-9359-4B5E-A126-22EE508933EB}">
          <p14:sldIdLst>
            <p14:sldId id="295"/>
            <p14:sldId id="296"/>
            <p14:sldId id="297"/>
            <p14:sldId id="298"/>
            <p14:sldId id="299"/>
          </p14:sldIdLst>
        </p14:section>
        <p14:section name="Default Section" id="{5A622A62-6A9B-0A4C-8A81-B1652584207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9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944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A5C6F0-34D8-C833-3A74-36F7A8D2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5" y="643466"/>
            <a:ext cx="4108659" cy="55710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399BA3-B02D-0EDB-6CA6-F80EA71F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92" y="643467"/>
            <a:ext cx="403902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garment&#10;&#10;Description automatically generated">
            <a:extLst>
              <a:ext uri="{FF2B5EF4-FFF2-40B4-BE49-F238E27FC236}">
                <a16:creationId xmlns:a16="http://schemas.microsoft.com/office/drawing/2014/main" id="{319E4044-8C35-32E0-4A8B-49CB9457F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r="4" b="4"/>
          <a:stretch/>
        </p:blipFill>
        <p:spPr>
          <a:xfrm>
            <a:off x="20" y="1"/>
            <a:ext cx="4915830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</p:spPr>
      </p:pic>
      <p:pic>
        <p:nvPicPr>
          <p:cNvPr id="8" name="Picture 7" descr="A group of people in clothing&#10;&#10;Description automatically generated">
            <a:extLst>
              <a:ext uri="{FF2B5EF4-FFF2-40B4-BE49-F238E27FC236}">
                <a16:creationId xmlns:a16="http://schemas.microsoft.com/office/drawing/2014/main" id="{DA3E02D7-42AC-BC63-167B-5E1B35EB0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r="4" b="4"/>
          <a:stretch/>
        </p:blipFill>
        <p:spPr>
          <a:xfrm>
            <a:off x="4990149" y="1"/>
            <a:ext cx="4915851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</p:spPr>
      </p:pic>
      <p:pic>
        <p:nvPicPr>
          <p:cNvPr id="3" name="Picture 2" descr="A group of people on stage&#10;&#10;Description automatically generated">
            <a:extLst>
              <a:ext uri="{FF2B5EF4-FFF2-40B4-BE49-F238E27FC236}">
                <a16:creationId xmlns:a16="http://schemas.microsoft.com/office/drawing/2014/main" id="{5A4728B8-86FE-B2CD-994A-BFA9A8678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" r="-3" b="-3"/>
          <a:stretch/>
        </p:blipFill>
        <p:spPr>
          <a:xfrm>
            <a:off x="20" y="3489159"/>
            <a:ext cx="4915830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</p:spPr>
      </p:pic>
      <p:pic>
        <p:nvPicPr>
          <p:cNvPr id="10" name="Picture 9" descr="A person in a dress standing in front of a crowd of people&#10;&#10;Description automatically generated">
            <a:extLst>
              <a:ext uri="{FF2B5EF4-FFF2-40B4-BE49-F238E27FC236}">
                <a16:creationId xmlns:a16="http://schemas.microsoft.com/office/drawing/2014/main" id="{53DC557B-4FE0-2ED6-689A-8366A1B79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" b="-3"/>
          <a:stretch/>
        </p:blipFill>
        <p:spPr>
          <a:xfrm>
            <a:off x="4990149" y="3489159"/>
            <a:ext cx="4915851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</p:spPr>
      </p:pic>
      <p:pic>
        <p:nvPicPr>
          <p:cNvPr id="12" name="Picture 11" descr="A person and person in black dress&#10;&#10;Description automatically generated">
            <a:extLst>
              <a:ext uri="{FF2B5EF4-FFF2-40B4-BE49-F238E27FC236}">
                <a16:creationId xmlns:a16="http://schemas.microsoft.com/office/drawing/2014/main" id="{C8BB639B-4B73-BCF3-E4D1-FF94560CA5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" r="16070" b="4"/>
          <a:stretch/>
        </p:blipFill>
        <p:spPr>
          <a:xfrm>
            <a:off x="3236785" y="1918638"/>
            <a:ext cx="3432429" cy="30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0797E-F603-7965-A50F-7CF1D778A4D4}"/>
              </a:ext>
            </a:extLst>
          </p:cNvPr>
          <p:cNvSpPr txBox="1"/>
          <p:nvPr/>
        </p:nvSpPr>
        <p:spPr>
          <a:xfrm>
            <a:off x="80175" y="0"/>
            <a:ext cx="24251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ERSTER AKT</a:t>
            </a: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在枫丹白露的森林里，樵夫们哀叹西班牙和法国之间长达数年的战争给他们带来的苦难。法国国王的女儿伊丽莎白努力减轻穷人的痛苦。她报告说，和平谈判即将完成。每个人都知道，她与西班牙王位继承人唐</a:t>
            </a:r>
            <a:r>
              <a:rPr lang="en-US" altLang="zh-CN" sz="800" b="0" i="0" dirty="0">
                <a:solidFill>
                  <a:srgbClr val="000000"/>
                </a:solidFill>
                <a:effectLst/>
                <a:latin typeface="Nexa W04"/>
              </a:rPr>
              <a:t>·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卡洛斯的婚姻将带来和平。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卡洛斯秘密前往法国，并在这里遇见并爱上了伊丽莎白。两人在傍晚的森林里相遇，提前共同体验未来生活的幸福。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然后传来消息称伊丽莎白不会嫁给唐</a:t>
            </a:r>
            <a:r>
              <a:rPr lang="en-US" altLang="zh-CN" sz="800" b="0" i="0" dirty="0">
                <a:solidFill>
                  <a:srgbClr val="000000"/>
                </a:solidFill>
                <a:effectLst/>
                <a:latin typeface="Nexa W04"/>
              </a:rPr>
              <a:t>·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卡洛斯，而是嫁给他的父亲菲利普二世。面对受苦受难的人们，伊丽莎白明白自己的责任，同意了这桩婚姻，但这却破坏了她的幸福。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ZWEITER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Erstes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在西班牙圣尤斯特修道院，据说退位的皇帝查理五世埋葬在那里，卡洛斯寻求和平，但他无法忘记伊丽莎白。一位神秘的和尚似乎给他带来了安慰。卡洛斯认为他认出了被认为已经死在他体内的皇帝。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波萨侯爵试图说服卡洛斯接受他的伟大想法：将佛兰德斯从西班牙的压迫中解放出来。但卡洛斯没有任何反应。他向波萨坦白了他对伊丽莎白无可救药的爱。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ZWEITER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Zweites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正在修道院前等待女王。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波萨给伊丽莎白带来了一封来自她在巴黎的母亲的</a:t>
            </a:r>
            <a:endParaRPr lang="en-DE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E13B-D921-72E3-AE99-4839E9CB242D}"/>
              </a:ext>
            </a:extLst>
          </p:cNvPr>
          <p:cNvSpPr txBox="1"/>
          <p:nvPr/>
        </p:nvSpPr>
        <p:spPr>
          <a:xfrm>
            <a:off x="2505323" y="0"/>
            <a:ext cx="24251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信，并利用这个机会给了她一封卡洛斯的信。它推荐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Posa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完全值得信赖。波萨向伊丽莎白讲述了卡洛斯生活中神秘的悲伤，并请求她给她的继子一个接见。埃博利希望卡洛斯的不安是因为他暗恋她，就像她爱他一样，而他现在想把这份爱告诉伊丽莎白。卡洛斯请求伊丽莎白向他的父亲求情，以便他可以前往佛兰德斯。两人都试图控制自己，但很快就被自己的感情淹没了。只有凭借极大的力量，伊丽莎白才最终从卡洛斯的怀抱中挣脱出来，结束了这场遭遇。国王发现王后无人陪伴，这违反了宫廷规则。他将那位负责的女士驱逐出西班牙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事件目击者纷纷撤退，只有波萨被菲利普拦住。他很困惑，这个人从来没有要求进行个人采访。他提出要向他提供一个特别的帮助。波萨借此机会向国王描述了西班牙统治佛兰德斯的恐怖。菲利普对这个人的勇气印象深刻。他坦言，他怀疑伊丽莎白对他和卡洛斯不忠，并要求波萨监视他们两人。波萨对这次信任投票感到欣喜若狂，并认为他的政治梦想已指日可待。菲利普警告他有关宗教裁判所的事。</a:t>
            </a:r>
            <a:br>
              <a:rPr lang="zh-CN" altLang="en-US" sz="800" dirty="0"/>
            </a:br>
            <a:endParaRPr lang="en-US" altLang="zh-CN" sz="800" dirty="0"/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DRITTER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Erstes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女王花园里正在庆祝一场盛大的化装舞会。伊丽莎白与埃博利交换了她的面具，这样她就可以在不被注意的情况下撤退。埃博利，一夜女王，向卡洛斯发出午夜约会的邀请。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GB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DRITTER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Zweites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 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间奏曲（芭蕾舞）</a:t>
            </a:r>
            <a:endParaRPr lang="en-DE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3C9A3-D978-4AEF-898B-BEA9BBCE6AEA}"/>
              </a:ext>
            </a:extLst>
          </p:cNvPr>
          <p:cNvSpPr txBox="1"/>
          <p:nvPr/>
        </p:nvSpPr>
        <p:spPr>
          <a:xfrm>
            <a:off x="4975531" y="0"/>
            <a:ext cx="24251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DRITTER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Dittes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卡洛斯相信伊丽莎白写信给他。他意识到这个致命错误已经太晚了。埃博利意识到卡洛斯爱他父亲的妻子，并且也得到了回报。波萨想要杀死公主，以防止她泄露秘密。但随后他想到了拯救的想法，他放弃了毫无意义的谋杀。埃博利愤怒地离开，波萨要求卡洛斯交出任何可能危及他的重要文件。</a:t>
            </a:r>
            <a:endParaRPr lang="en-DE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DE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DRITTER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Viertes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马德里的一个广场上举行了一场大型节日：公开焚烧异教徒。当卡洛斯和一群佛兰德斯代表出现时，节日气氛被严重削弱，他们恳求国王为他们的祖国带来和平。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当菲利普顽固地拒绝这一任命时，卡洛斯要求他被任命为布拉班特和佛兰德斯总督。腓力拒绝了这一要求，并激怒了他的儿子，使他将武器转向国王。没有人敢解除这个愤怒的男人的武装，直到波萨介入。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国王任命侯爵为公爵，卡洛斯被捕。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VIERTER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Erstes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  <a:endParaRPr lang="en-US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伊丽莎白可能不忠的想法和他绝望的孤独感使国王无法入睡。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他召唤了大审判官，因为他在与卡洛斯的冲突中需要他的建议。大审判官许诺，如果菲利普处决了他的儿子，他就会获得赦免。但他实际上来到菲利普是为了一个对他来说更重要的原因。他要求将波萨</a:t>
            </a:r>
            <a:endParaRPr lang="en-GB" sz="800" dirty="0">
              <a:solidFill>
                <a:srgbClr val="000000"/>
              </a:solidFill>
              <a:latin typeface="Nexa W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D54B1-3C59-CE58-5C53-89578C95F0B6}"/>
              </a:ext>
            </a:extLst>
          </p:cNvPr>
          <p:cNvSpPr txBox="1"/>
          <p:nvPr/>
        </p:nvSpPr>
        <p:spPr>
          <a:xfrm>
            <a:off x="7400679" y="0"/>
            <a:ext cx="24251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移交给宗教裁判所。当菲利普拒绝背叛他唯一的朋友时，大审判官向他表明谁在国家拥有权力。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伊丽莎白抱怨她存放最私人物品的盒子被盗。菲利普打开了递给他的盒子。他问她珠宝中的王子肖像是关于什么的。她的辩护让他陷入了盲目的愤怒，以至于他把这个被指控的通奸女子打倒在地。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埃博利试图照顾倒地的女人，波萨责备国王，国王对自己的无理怀疑感到后悔。</a:t>
            </a:r>
            <a:br>
              <a:rPr lang="zh-CN" altLang="en-US" sz="800" dirty="0"/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埃博利独自和伊丽莎白在一起，并向她承认她出于嫉妒而偷了盒子。由于她的行为是出于失望的爱，伊丽莎白原谅了她。但当埃博利承认与国王有染时，伊丽莎白默默地离开了房间。埃博利面临着选择：进修道院还是流放。她绝望地崩溃了，但卡洛斯的想法给了她新的力量：她将拯救他的生命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sz="800" dirty="0">
              <a:solidFill>
                <a:srgbClr val="000000"/>
              </a:solidFill>
              <a:latin typeface="Nexa W04"/>
            </a:endParaRPr>
          </a:p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VIERTER AKT - </a:t>
            </a:r>
            <a:r>
              <a:rPr lang="en-GB" sz="800" b="0" i="0" dirty="0" err="1">
                <a:solidFill>
                  <a:srgbClr val="000000"/>
                </a:solidFill>
                <a:effectLst/>
                <a:latin typeface="Nexa W04"/>
              </a:rPr>
              <a:t>Zweites</a:t>
            </a:r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 Bild</a:t>
            </a:r>
            <a:endParaRPr lang="en-US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波萨探望监狱里的卡洛斯，并承诺他早日获得自由。他安排了这件事，让卡洛斯的罪证在他身上被发现，这样国王现在就认为他，波萨，是叛乱者。一声枪响，波萨被枪杀。他用尽最后的力气提醒卡洛斯将自由佛兰德斯的共同愿景付诸实践。菲利普想要将儿子从监狱中释放出来，但必须从他那里找出真相。父子俩共同哀悼他们唯一朋友的去世。暴风雨的钟声响起。埃博利煽动人民起义，将卡洛斯从监狱中解救出来。逃亡在最后一刻成功，大审判官的出现突然结束了惊恐人群的骚动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C3BE-934D-CC40-82EB-7AABD2283F6A}"/>
              </a:ext>
            </a:extLst>
          </p:cNvPr>
          <p:cNvSpPr txBox="1"/>
          <p:nvPr/>
        </p:nvSpPr>
        <p:spPr>
          <a:xfrm>
            <a:off x="37437" y="3416320"/>
            <a:ext cx="242514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000000"/>
                </a:solidFill>
                <a:effectLst/>
                <a:latin typeface="Nexa W04"/>
              </a:rPr>
              <a:t>FÜNFTER AKT</a:t>
            </a:r>
            <a:endParaRPr lang="zh-CN" altLang="en-US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伊丽莎白和卡洛斯永远告别了彼此。他们只剩下希望在一个更好的世界再次相见。</a:t>
            </a:r>
            <a:b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菲利普将儿子交给宗教裁判所。</a:t>
            </a:r>
            <a:b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</a:b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然后，神秘的僧侣介入了这起事件，并将卡洛斯和伊丽莎白从尘世管辖权中除名。每个人都承认他是被认为已经去世的皇帝。</a:t>
            </a:r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altLang="zh-CN" sz="800" b="0" i="0" dirty="0">
              <a:solidFill>
                <a:srgbClr val="000000"/>
              </a:solidFill>
              <a:effectLst/>
              <a:latin typeface="Nexa W04"/>
            </a:endParaRPr>
          </a:p>
          <a:p>
            <a:endParaRPr lang="en-US" altLang="zh-CN" sz="800" dirty="0">
              <a:solidFill>
                <a:srgbClr val="000000"/>
              </a:solidFill>
              <a:latin typeface="Nexa W04"/>
            </a:endParaRPr>
          </a:p>
          <a:p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有一段时间，世界看起来似乎可以适合居住，人类松了一口气。生活变得更加轻松。织布机、蒸汽机、汽车、 飞机、手术、电力、无线电、金字塔的出现，人们变得更加懒惰、胆怯、更加哭泣、更加享乐，总之，更加快乐。整个机制确保每个人都能做所有事情 应该可以做到。他们被期望是普通的、中等身材的人。这个充满希望的发展到底发生了什么？世界再次充满了最疯狂的要求和强加。我们需要一个人们以最低限度的智慧、勇气、爱国感、荣誉感、正义感等生活的世界。 来了，我们有什么？我告诉你，我厌倦了道德，因为没有任何作用，放弃，因为没有必要 存在短缺，像蜜蜂一样勤奋，因为缺乏组织，勇敢，因为我的政权让我卷入战争。 </a:t>
            </a:r>
            <a:r>
              <a:rPr lang="en-GB" altLang="zh-CN" sz="800" b="0" i="0" dirty="0">
                <a:solidFill>
                  <a:srgbClr val="000000"/>
                </a:solidFill>
                <a:effectLst/>
                <a:latin typeface="Nexa W04"/>
              </a:rPr>
              <a:t>Kale</a:t>
            </a:r>
            <a:r>
              <a:rPr lang="zh-CN" altLang="en-GB" sz="800" b="0" i="0" dirty="0">
                <a:solidFill>
                  <a:srgbClr val="000000"/>
                </a:solidFill>
                <a:effectLst/>
                <a:latin typeface="Nexa W04"/>
              </a:rPr>
              <a:t>，</a:t>
            </a:r>
            <a:r>
              <a:rPr lang="zh-CN" altLang="en-US" sz="800" b="0" i="0" dirty="0">
                <a:solidFill>
                  <a:srgbClr val="000000"/>
                </a:solidFill>
                <a:effectLst/>
                <a:latin typeface="Nexa W04"/>
              </a:rPr>
              <a:t>人类，朋友，我 我厌倦了一切美德，拒绝成为英雄。</a:t>
            </a:r>
          </a:p>
          <a:p>
            <a:endParaRPr lang="zh-CN" altLang="en-US" sz="800" b="0" i="0" dirty="0">
              <a:solidFill>
                <a:srgbClr val="000000"/>
              </a:solidFill>
              <a:effectLst/>
              <a:latin typeface="Nexa W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A42C47-2633-55B0-0C55-67326090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98" y="3493710"/>
            <a:ext cx="2405198" cy="32932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9DD8F7-A4D8-63F2-2ED0-CAFF9AA7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757" y="3493710"/>
            <a:ext cx="2364921" cy="2309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9A9CFB-7867-2F02-F2EE-BC61AAB4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82" y="5803633"/>
            <a:ext cx="2364921" cy="938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BA9602-C093-0C5C-DFE5-8DA922703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698" y="3493710"/>
            <a:ext cx="2351129" cy="20253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C01748-217D-4931-D3C0-AA13A536A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698" y="5519057"/>
            <a:ext cx="2364921" cy="107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4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974D947-49C8-04A8-CE8B-3DA9A4E82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21" y="1006679"/>
            <a:ext cx="4461578" cy="484464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987C43-9BDD-1639-AE5D-4C9FC8E4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26" y="1403210"/>
            <a:ext cx="4057650" cy="485775"/>
          </a:xfrm>
          <a:prstGeom prst="rect">
            <a:avLst/>
          </a:prstGeom>
        </p:spPr>
      </p:pic>
      <p:pic>
        <p:nvPicPr>
          <p:cNvPr id="10" name="Grafik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29077CDB-3C19-397C-E536-328E5A51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" y="1902136"/>
            <a:ext cx="5126304" cy="3412006"/>
          </a:xfrm>
          <a:prstGeom prst="rect">
            <a:avLst/>
          </a:prstGeom>
        </p:spPr>
      </p:pic>
      <p:pic>
        <p:nvPicPr>
          <p:cNvPr id="11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EB877DBA-4F57-D675-57E5-9CB732C5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4" y="5454790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0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9C67AF-7AFD-39AD-9923-8F28E9915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 b="1916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9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Person, Bekleidung enthält.&#10;&#10;Automatisch generierte Beschreibung">
            <a:extLst>
              <a:ext uri="{FF2B5EF4-FFF2-40B4-BE49-F238E27FC236}">
                <a16:creationId xmlns:a16="http://schemas.microsoft.com/office/drawing/2014/main" id="{BCDCDF74-AA8D-9A61-9768-10FF3F020B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7B43F81B-C95D-8BB5-0A45-01302F45AE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r="3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tehend, Tänzer, angezogen enthält.&#10;&#10;Automatisch generierte Beschreibung">
            <a:extLst>
              <a:ext uri="{FF2B5EF4-FFF2-40B4-BE49-F238E27FC236}">
                <a16:creationId xmlns:a16="http://schemas.microsoft.com/office/drawing/2014/main" id="{B1AF3ABD-F32E-547C-E784-52F4B0A0C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Galerie enthält.&#10;&#10;Automatisch generierte Beschreibung">
            <a:extLst>
              <a:ext uri="{FF2B5EF4-FFF2-40B4-BE49-F238E27FC236}">
                <a16:creationId xmlns:a16="http://schemas.microsoft.com/office/drawing/2014/main" id="{1B8F1367-A8FA-2631-A7FC-272A1D1BD6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959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Mann, männlich enthält.&#10;&#10;Automatisch generierte Beschreibung">
            <a:extLst>
              <a:ext uri="{FF2B5EF4-FFF2-40B4-BE49-F238E27FC236}">
                <a16:creationId xmlns:a16="http://schemas.microsoft.com/office/drawing/2014/main" id="{ACA8E325-B683-BBC5-3875-45A67872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r="3" b="3"/>
          <a:stretch/>
        </p:blipFill>
        <p:spPr>
          <a:xfrm>
            <a:off x="20" y="10"/>
            <a:ext cx="4955457" cy="3428990"/>
          </a:xfrm>
          <a:prstGeom prst="rect">
            <a:avLst/>
          </a:pr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F3DBE34-4650-4EFC-0EB7-2C981B079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>
          <a:xfrm>
            <a:off x="4950523" y="10"/>
            <a:ext cx="4955477" cy="34289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260F4FA-F142-25BE-325D-517FBB09CE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8452BD-32E8-87B9-1CA1-2063FBF351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" b="2"/>
          <a:stretch/>
        </p:blipFill>
        <p:spPr>
          <a:xfrm>
            <a:off x="4950523" y="3429000"/>
            <a:ext cx="49554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lb, drinnen enthält.&#10;&#10;Automatisch generierte Beschreibung">
            <a:extLst>
              <a:ext uri="{FF2B5EF4-FFF2-40B4-BE49-F238E27FC236}">
                <a16:creationId xmlns:a16="http://schemas.microsoft.com/office/drawing/2014/main" id="{0CA18E8B-7AD4-14B0-B238-FF53B3FAD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31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1524</Words>
  <Application>Microsoft Macintosh PowerPoint</Application>
  <PresentationFormat>A4 Paper (210x297 mm)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Nexa W04</vt:lpstr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Zehui Bai</cp:lastModifiedBy>
  <cp:revision>178</cp:revision>
  <cp:lastPrinted>2023-11-11T10:50:29Z</cp:lastPrinted>
  <dcterms:created xsi:type="dcterms:W3CDTF">2022-11-07T20:45:57Z</dcterms:created>
  <dcterms:modified xsi:type="dcterms:W3CDTF">2025-05-18T09:10:48Z</dcterms:modified>
</cp:coreProperties>
</file>